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!content" ContentType="image/jpeg"/>
  <Default Extension="png!content" ContentType="image/p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18"/>
  </p:notesMasterIdLst>
  <p:sldIdLst>
    <p:sldId id="257" r:id="rId2"/>
    <p:sldId id="271" r:id="rId3"/>
    <p:sldId id="258" r:id="rId4"/>
    <p:sldId id="262" r:id="rId5"/>
    <p:sldId id="268" r:id="rId6"/>
    <p:sldId id="266" r:id="rId7"/>
    <p:sldId id="260" r:id="rId8"/>
    <p:sldId id="276" r:id="rId9"/>
    <p:sldId id="278" r:id="rId10"/>
    <p:sldId id="284" r:id="rId11"/>
    <p:sldId id="280" r:id="rId12"/>
    <p:sldId id="281" r:id="rId13"/>
    <p:sldId id="282" r:id="rId14"/>
    <p:sldId id="279" r:id="rId15"/>
    <p:sldId id="265" r:id="rId16"/>
    <p:sldId id="277" r:id="rId17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B5514"/>
    <a:srgbClr val="D5FDFF"/>
    <a:srgbClr val="35F3FD"/>
    <a:srgbClr val="FB8DB4"/>
    <a:srgbClr val="7EB488"/>
    <a:srgbClr val="FF0066"/>
    <a:srgbClr val="FF5050"/>
    <a:srgbClr val="66FF99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4B1156A-380E-4F78-BDF5-A606A8083BF9}" styleName="中度样式 4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0" y="-5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68D1C1-E27B-47DB-9FD6-C5093EAB12BE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0F40D9-A20A-4BDA-ACF4-0B63ECB013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7573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BFB5F894-D7D6-477E-A994-DA205B9625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20" y="-531440"/>
            <a:ext cx="13105456" cy="8122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957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>
            <a:extLst>
              <a:ext uri="{FF2B5EF4-FFF2-40B4-BE49-F238E27FC236}">
                <a16:creationId xmlns:a16="http://schemas.microsoft.com/office/drawing/2014/main" xmlns="" id="{92A75037-7E71-4073-B5F3-A539C12EB7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88" y="7938"/>
            <a:ext cx="12296776" cy="684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017CAFB-ABCD-4D32-93C7-E643534E263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5328" y="7937"/>
            <a:ext cx="3076992" cy="82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045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7818D6C-4C2A-439B-B453-EA37B43BE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4550F1-5B88-4ED0-824C-F29A4A01E93A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C243370-B613-4D80-B85A-0362FCF51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CC5C2F6-81BC-4352-BFD3-D82240B72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AB064D-18CB-4910-A9B8-243832FBD0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7833228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662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550F1-5B88-4ED0-824C-F29A4A01E93A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B064D-18CB-4910-A9B8-243832FBD0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6780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>
            <a:extLst>
              <a:ext uri="{FF2B5EF4-FFF2-40B4-BE49-F238E27FC236}">
                <a16:creationId xmlns:a16="http://schemas.microsoft.com/office/drawing/2014/main" xmlns="" id="{1A02E9DE-7809-47FF-AAC9-AF9FAFADE9C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>
            <a:extLst>
              <a:ext uri="{FF2B5EF4-FFF2-40B4-BE49-F238E27FC236}">
                <a16:creationId xmlns:a16="http://schemas.microsoft.com/office/drawing/2014/main" xmlns="" id="{D97C6DAC-8B7E-4181-AD32-F701ECC0656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640F71C-E2BF-4A25-AE8C-9C9BD58941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214550F1-5B88-4ED0-824C-F29A4A01E93A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035BF73-98E1-4DD2-8F2A-6DDC45865D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BD4C8B3-3DE9-4C2F-B3CF-0889CD0B2E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19AB064D-18CB-4910-A9B8-243832FBD00D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48337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!content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!content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76C06066-64FA-4DD0-AE79-6B7FB40C84E4}"/>
              </a:ext>
            </a:extLst>
          </p:cNvPr>
          <p:cNvSpPr/>
          <p:nvPr/>
        </p:nvSpPr>
        <p:spPr>
          <a:xfrm>
            <a:off x="143457" y="2248996"/>
            <a:ext cx="1236125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7200" b="1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平行线的判定（二）</a:t>
            </a:r>
            <a:endParaRPr lang="zh-CN" altLang="en-US" sz="7200" b="1" cap="none" spc="0" dirty="0">
              <a:ln w="1905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  <a:reflection blurRad="6350" stA="50000" endA="300" endPos="50000" dist="29997" dir="5400000" sy="-10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2040204020203" charset="-122"/>
              <a:sym typeface="微软雅黑" panose="020B050204020402020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80171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7E263781-83E3-4852-A26F-66303548579F}"/>
              </a:ext>
            </a:extLst>
          </p:cNvPr>
          <p:cNvSpPr/>
          <p:nvPr/>
        </p:nvSpPr>
        <p:spPr>
          <a:xfrm>
            <a:off x="4511825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2262A643-E6F9-415D-A0E0-7A694769816E}"/>
              </a:ext>
            </a:extLst>
          </p:cNvPr>
          <p:cNvSpPr/>
          <p:nvPr/>
        </p:nvSpPr>
        <p:spPr>
          <a:xfrm>
            <a:off x="336525" y="895946"/>
            <a:ext cx="11305256" cy="3697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如图，下列条件中，能判定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DE∥AC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的是 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(       )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A.∠EDC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＝∠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EFC</a:t>
            </a:r>
          </a:p>
          <a:p>
            <a:pPr>
              <a:lnSpc>
                <a:spcPct val="150000"/>
              </a:lnSpc>
            </a:pP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B.∠AFE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＝∠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ACD</a:t>
            </a:r>
          </a:p>
          <a:p>
            <a:pPr>
              <a:lnSpc>
                <a:spcPct val="150000"/>
              </a:lnSpc>
            </a:pP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C.∠1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＝∠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</a:t>
            </a:r>
          </a:p>
          <a:p>
            <a:pPr>
              <a:lnSpc>
                <a:spcPct val="150000"/>
              </a:lnSpc>
            </a:pP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D.∠3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＝∠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4</a:t>
            </a: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5AA6149D-BB4D-4CE8-8D6C-E99326085F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208" y="2204864"/>
            <a:ext cx="2895600" cy="3133725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84CCE1BC-0006-4990-9E2D-4F444C0074F8}"/>
              </a:ext>
            </a:extLst>
          </p:cNvPr>
          <p:cNvSpPr txBox="1"/>
          <p:nvPr/>
        </p:nvSpPr>
        <p:spPr>
          <a:xfrm>
            <a:off x="7968208" y="1096868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6364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7E263781-83E3-4852-A26F-66303548579F}"/>
              </a:ext>
            </a:extLst>
          </p:cNvPr>
          <p:cNvSpPr/>
          <p:nvPr/>
        </p:nvSpPr>
        <p:spPr>
          <a:xfrm>
            <a:off x="4511825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47674E25-AFDD-4731-B139-46C8AA816659}"/>
              </a:ext>
            </a:extLst>
          </p:cNvPr>
          <p:cNvSpPr/>
          <p:nvPr/>
        </p:nvSpPr>
        <p:spPr>
          <a:xfrm>
            <a:off x="119336" y="895946"/>
            <a:ext cx="12192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如图，按要求填空．</a:t>
            </a:r>
          </a:p>
          <a:p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）因为∠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1=∠2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（已知），所以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___</a:t>
            </a:r>
            <a:r>
              <a:rPr lang="zh-CN" altLang="en-US" sz="2800" i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___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（内错角相等，两直线平行）；</a:t>
            </a:r>
          </a:p>
          <a:p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）因为∠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3=∠4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（已知），所以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___</a:t>
            </a:r>
            <a:r>
              <a:rPr lang="zh-CN" altLang="en-US" sz="2800" i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___ 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（内错角相等，两直线平行）；</a:t>
            </a:r>
          </a:p>
          <a:p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3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）如果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</a:t>
            </a:r>
            <a:r>
              <a:rPr lang="en-US" altLang="zh-CN" sz="2800" i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CD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，那么可以推出相等的角：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______________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；</a:t>
            </a:r>
          </a:p>
          <a:p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4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）如果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AD</a:t>
            </a:r>
            <a:r>
              <a:rPr lang="en-US" altLang="zh-CN" sz="2800" i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BC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，那么可以推出互补的角有：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_____________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．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9E2FF929-2BF7-4F40-A525-BFEB32B497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208" y="3732798"/>
            <a:ext cx="3269704" cy="2335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1474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7E263781-83E3-4852-A26F-66303548579F}"/>
              </a:ext>
            </a:extLst>
          </p:cNvPr>
          <p:cNvSpPr/>
          <p:nvPr/>
        </p:nvSpPr>
        <p:spPr>
          <a:xfrm>
            <a:off x="4511825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B4AB9506-F10F-4998-B011-F89DC0338294}"/>
              </a:ext>
            </a:extLst>
          </p:cNvPr>
          <p:cNvSpPr/>
          <p:nvPr/>
        </p:nvSpPr>
        <p:spPr>
          <a:xfrm>
            <a:off x="263352" y="1124744"/>
            <a:ext cx="118093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如图，已知∠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ADC=∠ABC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DE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、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BF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分别平分∠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ADC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和∠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ABC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，且∠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1=∠2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，试说明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</a:t>
            </a:r>
            <a:r>
              <a:rPr lang="en-US" altLang="zh-CN" sz="2800" i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DC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的理由．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7D2DF1A1-15E3-49C8-8401-6416442EAD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200" y="2307649"/>
            <a:ext cx="2979390" cy="169755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xmlns="" id="{A974D7BF-A1ED-4E49-8DFD-6555795453C1}"/>
                  </a:ext>
                </a:extLst>
              </p:cNvPr>
              <p:cNvSpPr/>
              <p:nvPr/>
            </p:nvSpPr>
            <p:spPr>
              <a:xfrm>
                <a:off x="404761" y="2078851"/>
                <a:ext cx="7056784" cy="47272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200" dirty="0">
                    <a:solidFill>
                      <a:srgbClr val="FF0000"/>
                    </a:solidFill>
                  </a:rPr>
                  <a:t>解：</a:t>
                </a:r>
                <a:r>
                  <a:rPr lang="en-US" altLang="zh-CN" sz="3200" dirty="0">
                    <a:solidFill>
                      <a:srgbClr val="FF0000"/>
                    </a:solidFill>
                  </a:rPr>
                  <a:t>AB∥DC</a:t>
                </a:r>
                <a:r>
                  <a:rPr lang="zh-CN" altLang="en-US" sz="3200" dirty="0">
                    <a:solidFill>
                      <a:srgbClr val="FF0000"/>
                    </a:solidFill>
                  </a:rPr>
                  <a:t>，</a:t>
                </a:r>
              </a:p>
              <a:p>
                <a:r>
                  <a:rPr lang="zh-CN" altLang="en-US" sz="3200" dirty="0">
                    <a:solidFill>
                      <a:srgbClr val="FF0000"/>
                    </a:solidFill>
                  </a:rPr>
                  <a:t>理由是：∵</a:t>
                </a:r>
                <a:r>
                  <a:rPr lang="en-US" altLang="zh-CN" sz="3200" dirty="0">
                    <a:solidFill>
                      <a:srgbClr val="FF0000"/>
                    </a:solidFill>
                  </a:rPr>
                  <a:t>DE</a:t>
                </a:r>
                <a:r>
                  <a:rPr lang="zh-CN" altLang="en-US" sz="3200" dirty="0">
                    <a:solidFill>
                      <a:srgbClr val="FF0000"/>
                    </a:solidFill>
                  </a:rPr>
                  <a:t>、</a:t>
                </a:r>
                <a:r>
                  <a:rPr lang="en-US" altLang="zh-CN" sz="3200" dirty="0">
                    <a:solidFill>
                      <a:srgbClr val="FF0000"/>
                    </a:solidFill>
                  </a:rPr>
                  <a:t>BF</a:t>
                </a:r>
                <a:r>
                  <a:rPr lang="zh-CN" altLang="en-US" sz="3200" dirty="0">
                    <a:solidFill>
                      <a:srgbClr val="FF0000"/>
                    </a:solidFill>
                  </a:rPr>
                  <a:t>分别平分∠</a:t>
                </a:r>
                <a:r>
                  <a:rPr lang="en-US" altLang="zh-CN" sz="3200" dirty="0">
                    <a:solidFill>
                      <a:srgbClr val="FF0000"/>
                    </a:solidFill>
                  </a:rPr>
                  <a:t>ADC</a:t>
                </a:r>
                <a:r>
                  <a:rPr lang="zh-CN" altLang="en-US" sz="3200" dirty="0">
                    <a:solidFill>
                      <a:srgbClr val="FF0000"/>
                    </a:solidFill>
                  </a:rPr>
                  <a:t>和∠</a:t>
                </a:r>
                <a:r>
                  <a:rPr lang="en-US" altLang="zh-CN" sz="3200" dirty="0">
                    <a:solidFill>
                      <a:srgbClr val="FF0000"/>
                    </a:solidFill>
                  </a:rPr>
                  <a:t>ABC</a:t>
                </a:r>
                <a:r>
                  <a:rPr lang="zh-CN" altLang="en-US" sz="3200" dirty="0">
                    <a:solidFill>
                      <a:srgbClr val="FF0000"/>
                    </a:solidFill>
                  </a:rPr>
                  <a:t>，</a:t>
                </a:r>
              </a:p>
              <a:p>
                <a:r>
                  <a:rPr lang="zh-CN" altLang="en-US" sz="3200" dirty="0">
                    <a:solidFill>
                      <a:srgbClr val="FF0000"/>
                    </a:solidFill>
                  </a:rPr>
                  <a:t>∴∠</a:t>
                </a:r>
                <a:r>
                  <a:rPr lang="en-US" altLang="zh-CN" sz="3200" dirty="0">
                    <a:solidFill>
                      <a:srgbClr val="FF0000"/>
                    </a:solidFill>
                  </a:rPr>
                  <a:t>CDF=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CN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zh-CN" altLang="en-US" sz="3200" dirty="0">
                    <a:solidFill>
                      <a:srgbClr val="FF0000"/>
                    </a:solidFill>
                  </a:rPr>
                  <a:t>∠</a:t>
                </a:r>
                <a:r>
                  <a:rPr lang="en-US" altLang="zh-CN" sz="3200" dirty="0">
                    <a:solidFill>
                      <a:srgbClr val="FF0000"/>
                    </a:solidFill>
                  </a:rPr>
                  <a:t>ADC,</a:t>
                </a:r>
                <a:r>
                  <a:rPr lang="zh-CN" altLang="en-US" sz="3200" dirty="0">
                    <a:solidFill>
                      <a:srgbClr val="FF0000"/>
                    </a:solidFill>
                  </a:rPr>
                  <a:t>∠</a:t>
                </a:r>
                <a:r>
                  <a:rPr lang="en-US" altLang="zh-CN" sz="3200" dirty="0">
                    <a:solidFill>
                      <a:srgbClr val="FF0000"/>
                    </a:solidFill>
                  </a:rPr>
                  <a:t>1=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CN" sz="3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3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zh-CN" altLang="en-US" sz="3200" dirty="0">
                    <a:solidFill>
                      <a:srgbClr val="FF0000"/>
                    </a:solidFill>
                  </a:rPr>
                  <a:t>∠</a:t>
                </a:r>
                <a:r>
                  <a:rPr lang="en-US" altLang="zh-CN" sz="3200" dirty="0">
                    <a:solidFill>
                      <a:srgbClr val="FF0000"/>
                    </a:solidFill>
                  </a:rPr>
                  <a:t>ABC </a:t>
                </a:r>
                <a:r>
                  <a:rPr lang="zh-CN" altLang="en-US" sz="3200" dirty="0">
                    <a:solidFill>
                      <a:srgbClr val="FF0000"/>
                    </a:solidFill>
                  </a:rPr>
                  <a:t>，</a:t>
                </a:r>
              </a:p>
              <a:p>
                <a:r>
                  <a:rPr lang="zh-CN" altLang="en-US" sz="3200" dirty="0">
                    <a:solidFill>
                      <a:srgbClr val="FF0000"/>
                    </a:solidFill>
                  </a:rPr>
                  <a:t>∵∠</a:t>
                </a:r>
                <a:r>
                  <a:rPr lang="en-US" altLang="zh-CN" sz="3200" dirty="0">
                    <a:solidFill>
                      <a:srgbClr val="FF0000"/>
                    </a:solidFill>
                  </a:rPr>
                  <a:t>ADC=∠ABC</a:t>
                </a:r>
                <a:r>
                  <a:rPr lang="zh-CN" altLang="en-US" sz="3200" dirty="0">
                    <a:solidFill>
                      <a:srgbClr val="FF0000"/>
                    </a:solidFill>
                  </a:rPr>
                  <a:t>，</a:t>
                </a:r>
              </a:p>
              <a:p>
                <a:r>
                  <a:rPr lang="zh-CN" altLang="en-US" sz="3200" dirty="0">
                    <a:solidFill>
                      <a:srgbClr val="FF0000"/>
                    </a:solidFill>
                  </a:rPr>
                  <a:t>∴∠</a:t>
                </a:r>
                <a:r>
                  <a:rPr lang="en-US" altLang="zh-CN" sz="3200" dirty="0">
                    <a:solidFill>
                      <a:srgbClr val="FF0000"/>
                    </a:solidFill>
                  </a:rPr>
                  <a:t>CDE=∠1</a:t>
                </a:r>
                <a:r>
                  <a:rPr lang="zh-CN" altLang="en-US" sz="3200" dirty="0">
                    <a:solidFill>
                      <a:srgbClr val="FF0000"/>
                    </a:solidFill>
                  </a:rPr>
                  <a:t>，</a:t>
                </a:r>
              </a:p>
              <a:p>
                <a:r>
                  <a:rPr lang="zh-CN" altLang="en-US" sz="3200" dirty="0">
                    <a:solidFill>
                      <a:srgbClr val="FF0000"/>
                    </a:solidFill>
                  </a:rPr>
                  <a:t>∵∠</a:t>
                </a:r>
                <a:r>
                  <a:rPr lang="en-US" altLang="zh-CN" sz="3200" dirty="0">
                    <a:solidFill>
                      <a:srgbClr val="FF0000"/>
                    </a:solidFill>
                  </a:rPr>
                  <a:t>1=∠2</a:t>
                </a:r>
                <a:r>
                  <a:rPr lang="zh-CN" altLang="en-US" sz="3200" dirty="0">
                    <a:solidFill>
                      <a:srgbClr val="FF0000"/>
                    </a:solidFill>
                  </a:rPr>
                  <a:t>，</a:t>
                </a:r>
              </a:p>
              <a:p>
                <a:r>
                  <a:rPr lang="zh-CN" altLang="en-US" sz="3200" dirty="0">
                    <a:solidFill>
                      <a:srgbClr val="FF0000"/>
                    </a:solidFill>
                  </a:rPr>
                  <a:t>∴∠</a:t>
                </a:r>
                <a:r>
                  <a:rPr lang="en-US" altLang="zh-CN" sz="3200" dirty="0">
                    <a:solidFill>
                      <a:srgbClr val="FF0000"/>
                    </a:solidFill>
                  </a:rPr>
                  <a:t>CDE=∠2</a:t>
                </a:r>
                <a:r>
                  <a:rPr lang="zh-CN" altLang="en-US" sz="3200" dirty="0">
                    <a:solidFill>
                      <a:srgbClr val="FF0000"/>
                    </a:solidFill>
                  </a:rPr>
                  <a:t>，</a:t>
                </a:r>
              </a:p>
              <a:p>
                <a:r>
                  <a:rPr lang="zh-CN" altLang="en-US" sz="3200" dirty="0">
                    <a:solidFill>
                      <a:srgbClr val="FF0000"/>
                    </a:solidFill>
                  </a:rPr>
                  <a:t>∴</a:t>
                </a:r>
                <a:r>
                  <a:rPr lang="en-US" altLang="zh-CN" sz="3200" dirty="0">
                    <a:solidFill>
                      <a:srgbClr val="FF0000"/>
                    </a:solidFill>
                  </a:rPr>
                  <a:t>AB∥DC</a:t>
                </a:r>
                <a:r>
                  <a:rPr lang="zh-CN" altLang="en-US" sz="3200" dirty="0">
                    <a:solidFill>
                      <a:srgbClr val="FF0000"/>
                    </a:solidFill>
                  </a:rPr>
                  <a:t>．</a:t>
                </a:r>
              </a:p>
            </p:txBody>
          </p:sp>
        </mc:Choice>
        <mc:Fallback xmlns=""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A974D7BF-A1ED-4E49-8DFD-6555795453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761" y="2078851"/>
                <a:ext cx="7056784" cy="4727256"/>
              </a:xfrm>
              <a:prstGeom prst="rect">
                <a:avLst/>
              </a:prstGeom>
              <a:blipFill>
                <a:blip r:embed="rId3"/>
                <a:stretch>
                  <a:fillRect l="-2159" t="-1677" b="-33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497376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7E263781-83E3-4852-A26F-66303548579F}"/>
              </a:ext>
            </a:extLst>
          </p:cNvPr>
          <p:cNvSpPr/>
          <p:nvPr/>
        </p:nvSpPr>
        <p:spPr>
          <a:xfrm>
            <a:off x="4511825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5E2C359-383F-40F8-BC38-1078B2B256DC}"/>
              </a:ext>
            </a:extLst>
          </p:cNvPr>
          <p:cNvSpPr/>
          <p:nvPr/>
        </p:nvSpPr>
        <p:spPr>
          <a:xfrm>
            <a:off x="407368" y="1124744"/>
            <a:ext cx="115212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如图，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AB⊥BC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BC⊥CD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，∠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1=∠2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．试判断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BE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与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CF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的关系，并说明理由．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C3495B3A-E5A7-436E-AEF3-8CE026182F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216" y="2080457"/>
            <a:ext cx="3172172" cy="2003477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03805BD8-4C01-4E0C-80CB-3AD42C0DB8BD}"/>
              </a:ext>
            </a:extLst>
          </p:cNvPr>
          <p:cNvSpPr/>
          <p:nvPr/>
        </p:nvSpPr>
        <p:spPr>
          <a:xfrm>
            <a:off x="623392" y="2307649"/>
            <a:ext cx="72008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解：</a:t>
            </a:r>
            <a:r>
              <a:rPr lang="en-US" altLang="zh-CN" sz="2800" dirty="0">
                <a:solidFill>
                  <a:srgbClr val="FF0000"/>
                </a:solidFill>
              </a:rPr>
              <a:t>BE∥CF</a:t>
            </a:r>
            <a:r>
              <a:rPr lang="zh-CN" altLang="en-US" sz="2800" dirty="0">
                <a:solidFill>
                  <a:srgbClr val="FF0000"/>
                </a:solidFill>
              </a:rPr>
              <a:t>．</a:t>
            </a:r>
          </a:p>
          <a:p>
            <a:r>
              <a:rPr lang="zh-CN" altLang="en-US" sz="2800" dirty="0">
                <a:solidFill>
                  <a:srgbClr val="FF0000"/>
                </a:solidFill>
              </a:rPr>
              <a:t>理由如下：∵</a:t>
            </a:r>
            <a:r>
              <a:rPr lang="en-US" altLang="zh-CN" sz="2800" dirty="0">
                <a:solidFill>
                  <a:srgbClr val="FF0000"/>
                </a:solidFill>
              </a:rPr>
              <a:t>AB⊥BC</a:t>
            </a:r>
            <a:r>
              <a:rPr lang="zh-CN" altLang="en-US" sz="2800" dirty="0">
                <a:solidFill>
                  <a:srgbClr val="FF0000"/>
                </a:solidFill>
              </a:rPr>
              <a:t>，</a:t>
            </a:r>
            <a:r>
              <a:rPr lang="en-US" altLang="zh-CN" sz="2800" dirty="0">
                <a:solidFill>
                  <a:srgbClr val="FF0000"/>
                </a:solidFill>
              </a:rPr>
              <a:t>BC⊥CD</a:t>
            </a:r>
            <a:r>
              <a:rPr lang="zh-CN" altLang="en-US" sz="2800" dirty="0">
                <a:solidFill>
                  <a:srgbClr val="FF0000"/>
                </a:solidFill>
              </a:rPr>
              <a:t>（已知），</a:t>
            </a:r>
          </a:p>
          <a:p>
            <a:r>
              <a:rPr lang="zh-CN" altLang="en-US" sz="2800" dirty="0">
                <a:solidFill>
                  <a:srgbClr val="FF0000"/>
                </a:solidFill>
              </a:rPr>
              <a:t>∴∠</a:t>
            </a:r>
            <a:r>
              <a:rPr lang="en-US" altLang="zh-CN" sz="2800" dirty="0">
                <a:solidFill>
                  <a:srgbClr val="FF0000"/>
                </a:solidFill>
              </a:rPr>
              <a:t>ABC=∠BCD=90°</a:t>
            </a:r>
            <a:r>
              <a:rPr lang="zh-CN" altLang="en-US" sz="2800" dirty="0">
                <a:solidFill>
                  <a:srgbClr val="FF0000"/>
                </a:solidFill>
              </a:rPr>
              <a:t>（垂直的定义）</a:t>
            </a:r>
          </a:p>
          <a:p>
            <a:r>
              <a:rPr lang="zh-CN" altLang="en-US" sz="2800" dirty="0">
                <a:solidFill>
                  <a:srgbClr val="FF0000"/>
                </a:solidFill>
              </a:rPr>
              <a:t>即∠</a:t>
            </a:r>
            <a:r>
              <a:rPr lang="en-US" altLang="zh-CN" sz="2800" dirty="0">
                <a:solidFill>
                  <a:srgbClr val="FF0000"/>
                </a:solidFill>
              </a:rPr>
              <a:t>1+∠EBC=∠2+∠BCF</a:t>
            </a:r>
            <a:r>
              <a:rPr lang="zh-CN" altLang="en-US" sz="2800" dirty="0">
                <a:solidFill>
                  <a:srgbClr val="FF0000"/>
                </a:solidFill>
              </a:rPr>
              <a:t>（等量关系）；</a:t>
            </a:r>
          </a:p>
          <a:p>
            <a:r>
              <a:rPr lang="zh-CN" altLang="en-US" sz="2800" dirty="0">
                <a:solidFill>
                  <a:srgbClr val="FF0000"/>
                </a:solidFill>
              </a:rPr>
              <a:t>又∵∠</a:t>
            </a:r>
            <a:r>
              <a:rPr lang="en-US" altLang="zh-CN" sz="2800" dirty="0">
                <a:solidFill>
                  <a:srgbClr val="FF0000"/>
                </a:solidFill>
              </a:rPr>
              <a:t>1=∠2</a:t>
            </a:r>
            <a:r>
              <a:rPr lang="zh-CN" altLang="en-US" sz="2800" dirty="0">
                <a:solidFill>
                  <a:srgbClr val="FF0000"/>
                </a:solidFill>
              </a:rPr>
              <a:t>（已知），</a:t>
            </a:r>
          </a:p>
          <a:p>
            <a:r>
              <a:rPr lang="zh-CN" altLang="en-US" sz="2800" dirty="0">
                <a:solidFill>
                  <a:srgbClr val="FF0000"/>
                </a:solidFill>
              </a:rPr>
              <a:t>∴∠</a:t>
            </a:r>
            <a:r>
              <a:rPr lang="en-US" altLang="zh-CN" sz="2800" dirty="0">
                <a:solidFill>
                  <a:srgbClr val="FF0000"/>
                </a:solidFill>
              </a:rPr>
              <a:t>EBC=∠BCF</a:t>
            </a:r>
            <a:r>
              <a:rPr lang="zh-CN" altLang="en-US" sz="2800" dirty="0">
                <a:solidFill>
                  <a:srgbClr val="FF0000"/>
                </a:solidFill>
              </a:rPr>
              <a:t>（等量关系），</a:t>
            </a:r>
          </a:p>
          <a:p>
            <a:r>
              <a:rPr lang="zh-CN" altLang="en-US" sz="2800" dirty="0">
                <a:solidFill>
                  <a:srgbClr val="FF0000"/>
                </a:solidFill>
              </a:rPr>
              <a:t>∴</a:t>
            </a:r>
            <a:r>
              <a:rPr lang="en-US" altLang="zh-CN" sz="2800" dirty="0">
                <a:solidFill>
                  <a:srgbClr val="FF0000"/>
                </a:solidFill>
              </a:rPr>
              <a:t>BE∥CF</a:t>
            </a:r>
            <a:r>
              <a:rPr lang="zh-CN" altLang="en-US" sz="2800" dirty="0">
                <a:solidFill>
                  <a:srgbClr val="FF0000"/>
                </a:solidFill>
              </a:rPr>
              <a:t>（内错角相等，两直线平行）． </a:t>
            </a:r>
          </a:p>
        </p:txBody>
      </p:sp>
    </p:spTree>
    <p:extLst>
      <p:ext uri="{BB962C8B-B14F-4D97-AF65-F5344CB8AC3E}">
        <p14:creationId xmlns:p14="http://schemas.microsoft.com/office/powerpoint/2010/main" val="42919583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7E263781-83E3-4852-A26F-66303548579F}"/>
              </a:ext>
            </a:extLst>
          </p:cNvPr>
          <p:cNvSpPr/>
          <p:nvPr/>
        </p:nvSpPr>
        <p:spPr>
          <a:xfrm>
            <a:off x="4511825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C1019E56-4E08-4249-ADEF-56E1B8345E70}"/>
              </a:ext>
            </a:extLst>
          </p:cNvPr>
          <p:cNvSpPr/>
          <p:nvPr/>
        </p:nvSpPr>
        <p:spPr>
          <a:xfrm>
            <a:off x="119336" y="764704"/>
            <a:ext cx="12097344" cy="14911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如图，已知∠</a:t>
            </a:r>
            <a:r>
              <a:rPr lang="en-US" altLang="zh-CN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ADC=∠ABC</a:t>
            </a:r>
            <a:r>
              <a:rPr lang="zh-CN" altLang="en-US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</a:t>
            </a:r>
            <a:r>
              <a:rPr lang="en-US" altLang="zh-CN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DE</a:t>
            </a:r>
            <a:r>
              <a:rPr lang="zh-CN" altLang="en-US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、</a:t>
            </a:r>
            <a:r>
              <a:rPr lang="en-US" altLang="zh-CN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BF</a:t>
            </a:r>
            <a:r>
              <a:rPr lang="zh-CN" altLang="en-US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分别平分∠</a:t>
            </a:r>
            <a:r>
              <a:rPr lang="en-US" altLang="zh-CN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ADC</a:t>
            </a:r>
            <a:r>
              <a:rPr lang="zh-CN" altLang="en-US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和∠</a:t>
            </a:r>
            <a:r>
              <a:rPr lang="en-US" altLang="zh-CN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ABC</a:t>
            </a:r>
            <a:r>
              <a:rPr lang="zh-CN" altLang="en-US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，且∠</a:t>
            </a:r>
            <a:r>
              <a:rPr lang="en-US" altLang="zh-CN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1=∠2</a:t>
            </a:r>
            <a:r>
              <a:rPr lang="zh-CN" altLang="en-US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，试说明</a:t>
            </a:r>
            <a:r>
              <a:rPr lang="en-US" altLang="zh-CN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</a:t>
            </a:r>
            <a:r>
              <a:rPr lang="en-US" altLang="zh-CN" sz="3200" b="1" i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DC</a:t>
            </a:r>
            <a:r>
              <a:rPr lang="zh-CN" altLang="en-US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的理由。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xmlns="" id="{1F2C66A1-57A8-4176-80BE-DAA7C2772CCC}"/>
                  </a:ext>
                </a:extLst>
              </p:cNvPr>
              <p:cNvSpPr/>
              <p:nvPr/>
            </p:nvSpPr>
            <p:spPr>
              <a:xfrm>
                <a:off x="335360" y="2204864"/>
                <a:ext cx="8208912" cy="41478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解：</a:t>
                </a:r>
                <a:r>
                  <a:rPr lang="en-US" altLang="zh-CN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AB</a:t>
                </a:r>
                <a:r>
                  <a:rPr lang="en-US" altLang="zh-CN" sz="2800" i="1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∥ </a:t>
                </a:r>
                <a:r>
                  <a:rPr lang="en-US" altLang="zh-CN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DC</a:t>
                </a:r>
                <a:r>
                  <a:rPr lang="zh-CN" altLang="en-US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。</a:t>
                </a:r>
              </a:p>
              <a:p>
                <a:r>
                  <a:rPr lang="zh-CN" altLang="en-US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理由：</a:t>
                </a:r>
                <a:endParaRPr lang="en-US" altLang="zh-CN" sz="2800" dirty="0">
                  <a:solidFill>
                    <a:srgbClr val="FF0000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  <a:p>
                <a:r>
                  <a:rPr lang="zh-CN" altLang="en-US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∵</a:t>
                </a:r>
                <a:r>
                  <a:rPr lang="en-US" altLang="zh-CN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DE</a:t>
                </a:r>
                <a:r>
                  <a:rPr lang="zh-CN" altLang="en-US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、</a:t>
                </a:r>
                <a:r>
                  <a:rPr lang="en-US" altLang="zh-CN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BF</a:t>
                </a:r>
                <a:r>
                  <a:rPr lang="zh-CN" altLang="en-US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分别平分∠</a:t>
                </a:r>
                <a:r>
                  <a:rPr lang="en-US" altLang="zh-CN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ADC</a:t>
                </a:r>
                <a:r>
                  <a:rPr lang="zh-CN" altLang="en-US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和∠</a:t>
                </a:r>
                <a:r>
                  <a:rPr lang="en-US" altLang="zh-CN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ABC</a:t>
                </a:r>
                <a:r>
                  <a:rPr lang="zh-CN" altLang="en-US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（已知）</a:t>
                </a:r>
              </a:p>
              <a:p>
                <a:r>
                  <a:rPr lang="zh-CN" altLang="en-US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∴∠</a:t>
                </a:r>
                <a:r>
                  <a:rPr lang="en-US" altLang="zh-CN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CDE=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 smtClean="0">
                            <a:solidFill>
                              <a:srgbClr val="FF0000"/>
                            </a:solidFill>
                            <a:latin typeface="Cambria Math"/>
                            <a:ea typeface="微软雅黑" panose="020B0503020204020204" pitchFamily="34" charset="-122"/>
                          </a:rPr>
                        </m:ctrlPr>
                      </m:fPr>
                      <m:num>
                        <m:r>
                          <a:rPr lang="en-US" altLang="zh-CN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2</m:t>
                        </m:r>
                      </m:den>
                    </m:f>
                    <m:r>
                      <a:rPr lang="zh-CN" altLang="en-US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</a:rPr>
                      <m:t>∠</m:t>
                    </m:r>
                  </m:oMath>
                </a14:m>
                <a:r>
                  <a:rPr lang="en-US" altLang="zh-CN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ADC,</a:t>
                </a:r>
                <a:r>
                  <a:rPr lang="zh-CN" altLang="en-US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∠</a:t>
                </a:r>
                <a:r>
                  <a:rPr lang="en-US" altLang="zh-CN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1=</a:t>
                </a:r>
                <a:r>
                  <a:rPr lang="en-US" altLang="zh-CN" sz="2800" dirty="0">
                    <a:solidFill>
                      <a:srgbClr val="FF0000"/>
                    </a:solidFill>
                    <a:ea typeface="微软雅黑" panose="020B0503020204020204" pitchFamily="34" charset="-122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>
                            <a:solidFill>
                              <a:srgbClr val="FF0000"/>
                            </a:solidFill>
                            <a:latin typeface="Cambria Math"/>
                            <a:ea typeface="微软雅黑" panose="020B0503020204020204" pitchFamily="34" charset="-122"/>
                          </a:rPr>
                        </m:ctrlPr>
                      </m:fPr>
                      <m:num>
                        <m:r>
                          <a:rPr lang="en-US" altLang="zh-CN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1</m:t>
                        </m:r>
                      </m:num>
                      <m:den>
                        <m:r>
                          <a:rPr lang="en-US" altLang="zh-CN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2</m:t>
                        </m:r>
                      </m:den>
                    </m:f>
                    <m:r>
                      <a:rPr lang="zh-CN" altLang="en-US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</a:rPr>
                      <m:t>∠</m:t>
                    </m:r>
                  </m:oMath>
                </a14:m>
                <a:r>
                  <a:rPr lang="en-US" altLang="zh-CN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ABC(</a:t>
                </a:r>
                <a:r>
                  <a:rPr lang="zh-CN" altLang="en-US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角平分线的定义</a:t>
                </a:r>
                <a:r>
                  <a:rPr lang="en-US" altLang="zh-CN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)</a:t>
                </a:r>
              </a:p>
              <a:p>
                <a:r>
                  <a:rPr lang="zh-CN" altLang="en-US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∵∠</a:t>
                </a:r>
                <a:r>
                  <a:rPr lang="en-US" altLang="zh-CN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ADC=∠ABC</a:t>
                </a:r>
                <a:r>
                  <a:rPr lang="zh-CN" altLang="en-US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（已知）</a:t>
                </a:r>
              </a:p>
              <a:p>
                <a:r>
                  <a:rPr lang="zh-CN" altLang="en-US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∴∠</a:t>
                </a:r>
                <a:r>
                  <a:rPr lang="en-US" altLang="zh-CN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CDE=∠1</a:t>
                </a:r>
                <a:r>
                  <a:rPr lang="zh-CN" altLang="en-US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（等量代换）</a:t>
                </a:r>
              </a:p>
              <a:p>
                <a:r>
                  <a:rPr lang="zh-CN" altLang="en-US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∵∠</a:t>
                </a:r>
                <a:r>
                  <a:rPr lang="en-US" altLang="zh-CN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1=∠2</a:t>
                </a:r>
                <a:r>
                  <a:rPr lang="zh-CN" altLang="en-US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（已知）</a:t>
                </a:r>
              </a:p>
              <a:p>
                <a:r>
                  <a:rPr lang="zh-CN" altLang="en-US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∴∠</a:t>
                </a:r>
                <a:r>
                  <a:rPr lang="en-US" altLang="zh-CN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CDE=∠2</a:t>
                </a:r>
                <a:r>
                  <a:rPr lang="zh-CN" altLang="en-US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（等量代换）</a:t>
                </a:r>
              </a:p>
              <a:p>
                <a:r>
                  <a:rPr lang="zh-CN" altLang="en-US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∴</a:t>
                </a:r>
                <a:r>
                  <a:rPr lang="en-US" altLang="zh-CN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AB∥DC</a:t>
                </a:r>
                <a:r>
                  <a:rPr lang="zh-CN" altLang="en-US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（内错角相等，两直线平行）</a:t>
                </a:r>
              </a:p>
            </p:txBody>
          </p:sp>
        </mc:Choice>
        <mc:Fallback xmlns=""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1F2C66A1-57A8-4176-80BE-DAA7C2772CC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360" y="2204864"/>
                <a:ext cx="8208912" cy="4147802"/>
              </a:xfrm>
              <a:prstGeom prst="rect">
                <a:avLst/>
              </a:prstGeom>
              <a:blipFill>
                <a:blip r:embed="rId2"/>
                <a:stretch>
                  <a:fillRect l="-1485" t="-1765" b="-32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F4F58E6E-B0F7-4D12-AD88-E083701E2D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9469" y="2067445"/>
            <a:ext cx="3771478" cy="214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004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440544" y="-61292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70150" y="4204739"/>
            <a:ext cx="2246006" cy="74135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ln w="11430"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新问题</a:t>
            </a:r>
          </a:p>
        </p:txBody>
      </p:sp>
      <p:sp>
        <p:nvSpPr>
          <p:cNvPr id="8" name="右箭头 7"/>
          <p:cNvSpPr/>
          <p:nvPr/>
        </p:nvSpPr>
        <p:spPr>
          <a:xfrm>
            <a:off x="3414763" y="4485285"/>
            <a:ext cx="1690779" cy="303289"/>
          </a:xfrm>
          <a:prstGeom prst="right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n>
                <a:solidFill>
                  <a:schemeClr val="tx1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37038" y="4218858"/>
            <a:ext cx="5523458" cy="74135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ln w="11430"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已知的（已解决的）问题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89660" y="3681633"/>
            <a:ext cx="1755201" cy="921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转化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459835" y="919309"/>
            <a:ext cx="2448272" cy="872435"/>
            <a:chOff x="539552" y="1290773"/>
            <a:chExt cx="2880320" cy="1008113"/>
          </a:xfrm>
        </p:grpSpPr>
        <p:sp>
          <p:nvSpPr>
            <p:cNvPr id="12" name="对角圆角矩形 11"/>
            <p:cNvSpPr/>
            <p:nvPr/>
          </p:nvSpPr>
          <p:spPr>
            <a:xfrm>
              <a:off x="539552" y="1290773"/>
              <a:ext cx="2808312" cy="1008113"/>
            </a:xfrm>
            <a:prstGeom prst="round2DiagRect">
              <a:avLst/>
            </a:prstGeom>
            <a:solidFill>
              <a:srgbClr val="0000CC"/>
            </a:solidFill>
            <a:ln>
              <a:solidFill>
                <a:schemeClr val="bg1"/>
              </a:solidFill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39552" y="1304298"/>
              <a:ext cx="2880320" cy="8106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600" b="1" dirty="0">
                  <a:ln w="11430">
                    <a:solidFill>
                      <a:srgbClr val="FFFF00"/>
                    </a:solidFill>
                  </a:ln>
                  <a:solidFill>
                    <a:schemeClr val="bg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判定方法</a:t>
              </a:r>
              <a:r>
                <a:rPr lang="en-US" altLang="zh-CN" sz="3600" b="1" dirty="0">
                  <a:ln w="11430">
                    <a:solidFill>
                      <a:srgbClr val="FFFF00"/>
                    </a:solidFill>
                  </a:ln>
                  <a:solidFill>
                    <a:schemeClr val="bg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2</a:t>
              </a:r>
              <a:endParaRPr lang="zh-CN" altLang="en-US" sz="3600" b="1" dirty="0">
                <a:ln w="11430"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929680" y="1883985"/>
            <a:ext cx="10782943" cy="138948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dirty="0">
                <a:latin typeface="Arial" panose="020B0604020202020204" pitchFamily="34" charset="0"/>
                <a:ea typeface="微软雅黑" panose="020B0503020204020204" pitchFamily="34" charset="-122"/>
              </a:rPr>
              <a:t>   </a:t>
            </a: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两条直线被第三条直线所截，如果内错角相等，那么这两条直线平行。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798788" y="2639653"/>
            <a:ext cx="6318448" cy="597215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简单说成：内错角相等，两直线平行。</a:t>
            </a:r>
          </a:p>
        </p:txBody>
      </p:sp>
      <p:sp>
        <p:nvSpPr>
          <p:cNvPr id="22" name="TextBox 25">
            <a:extLst>
              <a:ext uri="{FF2B5EF4-FFF2-40B4-BE49-F238E27FC236}">
                <a16:creationId xmlns:a16="http://schemas.microsoft.com/office/drawing/2014/main" xmlns="" id="{BB9CA215-3A23-496B-9FAF-B48F32B80D47}"/>
              </a:ext>
            </a:extLst>
          </p:cNvPr>
          <p:cNvSpPr txBox="1"/>
          <p:nvPr/>
        </p:nvSpPr>
        <p:spPr>
          <a:xfrm>
            <a:off x="4240025" y="4922989"/>
            <a:ext cx="3800191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6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转化思想</a:t>
            </a:r>
          </a:p>
        </p:txBody>
      </p:sp>
    </p:spTree>
    <p:extLst>
      <p:ext uri="{BB962C8B-B14F-4D97-AF65-F5344CB8AC3E}">
        <p14:creationId xmlns:p14="http://schemas.microsoft.com/office/powerpoint/2010/main" val="3644633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0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/>
      <p:bldP spid="10" grpId="0"/>
      <p:bldP spid="14" grpId="0" animBg="1"/>
      <p:bldP spid="15" grpId="0" animBg="1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1">
            <a:extLst>
              <a:ext uri="{FF2B5EF4-FFF2-40B4-BE49-F238E27FC236}">
                <a16:creationId xmlns:a16="http://schemas.microsoft.com/office/drawing/2014/main" xmlns="" id="{BACF1ACD-9489-433F-9CAE-7DE101C3C285}"/>
              </a:ext>
            </a:extLst>
          </p:cNvPr>
          <p:cNvSpPr/>
          <p:nvPr/>
        </p:nvSpPr>
        <p:spPr>
          <a:xfrm>
            <a:off x="3236595" y="2355215"/>
            <a:ext cx="5719445" cy="1210945"/>
          </a:xfrm>
          <a:custGeom>
            <a:avLst/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BAA9F9C-6611-4E25-ABEE-BF7E1E620EBB}"/>
              </a:ext>
            </a:extLst>
          </p:cNvPr>
          <p:cNvSpPr/>
          <p:nvPr/>
        </p:nvSpPr>
        <p:spPr>
          <a:xfrm>
            <a:off x="4028556" y="2431163"/>
            <a:ext cx="4392930" cy="10972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6600" b="1" dirty="0">
                <a:solidFill>
                  <a:srgbClr val="00B050"/>
                </a:solidFill>
              </a:rPr>
              <a:t>谢谢观看！</a:t>
            </a:r>
          </a:p>
        </p:txBody>
      </p:sp>
      <p:sp>
        <p:nvSpPr>
          <p:cNvPr id="7" name="任意多边形 4">
            <a:extLst>
              <a:ext uri="{FF2B5EF4-FFF2-40B4-BE49-F238E27FC236}">
                <a16:creationId xmlns:a16="http://schemas.microsoft.com/office/drawing/2014/main" xmlns="" id="{BDE68617-2A0C-4B5F-A698-65F302E585CD}"/>
              </a:ext>
            </a:extLst>
          </p:cNvPr>
          <p:cNvSpPr/>
          <p:nvPr/>
        </p:nvSpPr>
        <p:spPr>
          <a:xfrm rot="20111513">
            <a:off x="2790009" y="2054279"/>
            <a:ext cx="402771" cy="674914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5">
            <a:extLst>
              <a:ext uri="{FF2B5EF4-FFF2-40B4-BE49-F238E27FC236}">
                <a16:creationId xmlns:a16="http://schemas.microsoft.com/office/drawing/2014/main" xmlns="" id="{8BA7194A-F5CA-4357-A568-98AAB346412C}"/>
              </a:ext>
            </a:extLst>
          </p:cNvPr>
          <p:cNvSpPr/>
          <p:nvPr/>
        </p:nvSpPr>
        <p:spPr>
          <a:xfrm>
            <a:off x="2589262" y="2810508"/>
            <a:ext cx="359229" cy="326571"/>
          </a:xfrm>
          <a:custGeom>
            <a:avLst/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6">
            <a:extLst>
              <a:ext uri="{FF2B5EF4-FFF2-40B4-BE49-F238E27FC236}">
                <a16:creationId xmlns:a16="http://schemas.microsoft.com/office/drawing/2014/main" xmlns="" id="{EEC08636-55F4-48EB-8EE8-25D535A70899}"/>
              </a:ext>
            </a:extLst>
          </p:cNvPr>
          <p:cNvSpPr/>
          <p:nvPr/>
        </p:nvSpPr>
        <p:spPr>
          <a:xfrm>
            <a:off x="8978878" y="3027615"/>
            <a:ext cx="258339" cy="270334"/>
          </a:xfrm>
          <a:custGeom>
            <a:avLst/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7">
            <a:extLst>
              <a:ext uri="{FF2B5EF4-FFF2-40B4-BE49-F238E27FC236}">
                <a16:creationId xmlns:a16="http://schemas.microsoft.com/office/drawing/2014/main" xmlns="" id="{8CF2FC02-95A0-4E59-906E-C13B416B876D}"/>
              </a:ext>
            </a:extLst>
          </p:cNvPr>
          <p:cNvSpPr/>
          <p:nvPr/>
        </p:nvSpPr>
        <p:spPr>
          <a:xfrm>
            <a:off x="9336256" y="2431554"/>
            <a:ext cx="381000" cy="27214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9">
            <a:extLst>
              <a:ext uri="{FF2B5EF4-FFF2-40B4-BE49-F238E27FC236}">
                <a16:creationId xmlns:a16="http://schemas.microsoft.com/office/drawing/2014/main" xmlns="" id="{C34FF7A8-4F14-44D1-A330-40C21A4BA23F}"/>
              </a:ext>
            </a:extLst>
          </p:cNvPr>
          <p:cNvSpPr/>
          <p:nvPr/>
        </p:nvSpPr>
        <p:spPr>
          <a:xfrm rot="13248669">
            <a:off x="2929274" y="3642039"/>
            <a:ext cx="181263" cy="30904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0">
            <a:extLst>
              <a:ext uri="{FF2B5EF4-FFF2-40B4-BE49-F238E27FC236}">
                <a16:creationId xmlns:a16="http://schemas.microsoft.com/office/drawing/2014/main" xmlns="" id="{5D844DAA-3873-4685-A935-0EDBE4A24A29}"/>
              </a:ext>
            </a:extLst>
          </p:cNvPr>
          <p:cNvSpPr/>
          <p:nvPr/>
        </p:nvSpPr>
        <p:spPr>
          <a:xfrm rot="17258953">
            <a:off x="8686693" y="1843429"/>
            <a:ext cx="397911" cy="42832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4">
            <a:extLst>
              <a:ext uri="{FF2B5EF4-FFF2-40B4-BE49-F238E27FC236}">
                <a16:creationId xmlns:a16="http://schemas.microsoft.com/office/drawing/2014/main" xmlns="" id="{3C6E4FC3-5A7F-4147-B626-5DE9657400B5}"/>
              </a:ext>
            </a:extLst>
          </p:cNvPr>
          <p:cNvSpPr/>
          <p:nvPr/>
        </p:nvSpPr>
        <p:spPr>
          <a:xfrm rot="20111513">
            <a:off x="9009372" y="3497680"/>
            <a:ext cx="416758" cy="406389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2212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6 -3.33333E-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 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6 -4.44444E-6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7" grpId="0" bldLvl="0" animBg="1"/>
      <p:bldP spid="7" grpId="1" bldLvl="0" animBg="1"/>
      <p:bldP spid="8" grpId="0" bldLvl="0" animBg="1"/>
      <p:bldP spid="8" grpId="1" bldLvl="0" animBg="1"/>
      <p:bldP spid="9" grpId="0" bldLvl="0" animBg="1"/>
      <p:bldP spid="9" grpId="1" bldLvl="0" animBg="1"/>
      <p:bldP spid="10" grpId="0" bldLvl="0" animBg="1"/>
      <p:bldP spid="10" grpId="1" bldLvl="0" animBg="1"/>
      <p:bldP spid="11" grpId="0" bldLvl="0" animBg="1"/>
      <p:bldP spid="11" grpId="1" bldLvl="0" animBg="1"/>
      <p:bldP spid="12" grpId="0" bldLvl="0" animBg="1"/>
      <p:bldP spid="12" grpId="1" bldLvl="0" animBg="1"/>
      <p:bldP spid="13" grpId="0" bldLvl="0" animBg="1"/>
      <p:bldP spid="13" grpId="1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xmlns="" id="{817DF047-4700-430A-B6A1-E8E311C3FA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4" y="1610936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xmlns="" id="{8A39655B-E983-4C1E-B7E4-C9C3AFC37194}"/>
              </a:ext>
            </a:extLst>
          </p:cNvPr>
          <p:cNvSpPr txBox="1"/>
          <p:nvPr/>
        </p:nvSpPr>
        <p:spPr>
          <a:xfrm>
            <a:off x="1554044" y="1563638"/>
            <a:ext cx="7350267" cy="741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理解并掌握平行线的判定方法二？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0CF3E19B-8A3E-4E3D-B78A-F309C8DFED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42" y="2785402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8">
            <a:extLst>
              <a:ext uri="{FF2B5EF4-FFF2-40B4-BE49-F238E27FC236}">
                <a16:creationId xmlns:a16="http://schemas.microsoft.com/office/drawing/2014/main" xmlns="" id="{F1E990B9-9A61-4F45-A579-49359FBFF257}"/>
              </a:ext>
            </a:extLst>
          </p:cNvPr>
          <p:cNvSpPr txBox="1"/>
          <p:nvPr/>
        </p:nvSpPr>
        <p:spPr>
          <a:xfrm>
            <a:off x="1560364" y="2715823"/>
            <a:ext cx="8064028" cy="741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灵活运用平行线的判定方法解决问题？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9ABD3D6D-AB40-4079-9D96-9E2FE86199F4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</p:spTree>
    <p:extLst>
      <p:ext uri="{BB962C8B-B14F-4D97-AF65-F5344CB8AC3E}">
        <p14:creationId xmlns:p14="http://schemas.microsoft.com/office/powerpoint/2010/main" val="2288210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复习回顾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83432" y="1924513"/>
            <a:ext cx="10081120" cy="66928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如果同一平面内的两条直线不相交，则两条直线平行。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479375" y="2726033"/>
            <a:ext cx="2448272" cy="872435"/>
            <a:chOff x="539552" y="1290773"/>
            <a:chExt cx="2880320" cy="1008113"/>
          </a:xfrm>
        </p:grpSpPr>
        <p:sp>
          <p:nvSpPr>
            <p:cNvPr id="16" name="对角圆角矩形 15"/>
            <p:cNvSpPr/>
            <p:nvPr/>
          </p:nvSpPr>
          <p:spPr>
            <a:xfrm>
              <a:off x="539552" y="1290773"/>
              <a:ext cx="2808312" cy="1008113"/>
            </a:xfrm>
            <a:prstGeom prst="round2DiagRect">
              <a:avLst/>
            </a:prstGeom>
            <a:solidFill>
              <a:srgbClr val="0000CC"/>
            </a:solidFill>
            <a:ln>
              <a:solidFill>
                <a:schemeClr val="bg1"/>
              </a:solidFill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39552" y="1304298"/>
              <a:ext cx="2880320" cy="8106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600" b="1" dirty="0">
                  <a:ln w="11430">
                    <a:solidFill>
                      <a:srgbClr val="FFFF00"/>
                    </a:solidFill>
                  </a:ln>
                  <a:solidFill>
                    <a:schemeClr val="bg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判定方法</a:t>
              </a:r>
              <a:r>
                <a:rPr lang="en-US" altLang="zh-CN" sz="3600" b="1" dirty="0">
                  <a:ln w="11430">
                    <a:solidFill>
                      <a:srgbClr val="FFFF00"/>
                    </a:solidFill>
                  </a:ln>
                  <a:solidFill>
                    <a:schemeClr val="bg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1</a:t>
              </a:r>
              <a:endParaRPr lang="zh-CN" altLang="en-US" sz="3600" b="1" dirty="0">
                <a:ln w="11430"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983432" y="3862740"/>
            <a:ext cx="10873208" cy="130946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两条直线被第三条直线所截，如果同位角相等，那么这两条直线平行。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-168696" y="946997"/>
            <a:ext cx="2448272" cy="872435"/>
            <a:chOff x="539552" y="1290773"/>
            <a:chExt cx="2880320" cy="1008113"/>
          </a:xfrm>
        </p:grpSpPr>
        <p:sp>
          <p:nvSpPr>
            <p:cNvPr id="20" name="对角圆角矩形 19"/>
            <p:cNvSpPr/>
            <p:nvPr/>
          </p:nvSpPr>
          <p:spPr>
            <a:xfrm>
              <a:off x="1301988" y="1290773"/>
              <a:ext cx="1524876" cy="1008113"/>
            </a:xfrm>
            <a:prstGeom prst="round2DiagRect">
              <a:avLst/>
            </a:prstGeom>
            <a:solidFill>
              <a:srgbClr val="0000CC"/>
            </a:solidFill>
            <a:ln>
              <a:solidFill>
                <a:schemeClr val="bg1"/>
              </a:solidFill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39552" y="1304298"/>
              <a:ext cx="2880320" cy="8106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600" b="1" dirty="0">
                  <a:ln w="11430">
                    <a:solidFill>
                      <a:srgbClr val="FFFF00"/>
                    </a:solidFill>
                  </a:ln>
                  <a:solidFill>
                    <a:schemeClr val="bg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      定 义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2639616" y="5436473"/>
            <a:ext cx="7200800" cy="669286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简单说成：同位角相等，两直线平行。</a:t>
            </a:r>
          </a:p>
        </p:txBody>
      </p:sp>
    </p:spTree>
    <p:extLst>
      <p:ext uri="{BB962C8B-B14F-4D97-AF65-F5344CB8AC3E}">
        <p14:creationId xmlns:p14="http://schemas.microsoft.com/office/powerpoint/2010/main" val="1043159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7" name="矩形 16"/>
          <p:cNvSpPr/>
          <p:nvPr/>
        </p:nvSpPr>
        <p:spPr>
          <a:xfrm>
            <a:off x="-1855146" y="925562"/>
            <a:ext cx="539038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4400" b="1" u="sng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思考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51384" y="1695003"/>
            <a:ext cx="11449272" cy="1310295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如图，∠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和∠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为一组内错角，请猜想它们满足怎样的数量关系时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3200" b="1" i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∥ 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并说明理由。</a:t>
            </a:r>
          </a:p>
        </p:txBody>
      </p:sp>
      <p:grpSp>
        <p:nvGrpSpPr>
          <p:cNvPr id="2049" name="组合 2048"/>
          <p:cNvGrpSpPr/>
          <p:nvPr/>
        </p:nvGrpSpPr>
        <p:grpSpPr>
          <a:xfrm>
            <a:off x="5447929" y="849958"/>
            <a:ext cx="6552728" cy="883489"/>
            <a:chOff x="2261585" y="861671"/>
            <a:chExt cx="6414871" cy="883489"/>
          </a:xfrm>
        </p:grpSpPr>
        <p:sp>
          <p:nvSpPr>
            <p:cNvPr id="29" name="对角圆角矩形 28"/>
            <p:cNvSpPr/>
            <p:nvPr/>
          </p:nvSpPr>
          <p:spPr>
            <a:xfrm>
              <a:off x="2261585" y="861671"/>
              <a:ext cx="6351295" cy="883489"/>
            </a:xfrm>
            <a:prstGeom prst="round2DiagRect">
              <a:avLst/>
            </a:prstGeom>
            <a:solidFill>
              <a:srgbClr val="FFFF0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48" name="TextBox 2047"/>
            <p:cNvSpPr txBox="1"/>
            <p:nvPr/>
          </p:nvSpPr>
          <p:spPr>
            <a:xfrm>
              <a:off x="2450442" y="895225"/>
              <a:ext cx="6226014" cy="7770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温馨提示：能否借助已经学过的“同位角相等，两直线平行”来说明下面的问题呢？</a:t>
              </a:r>
            </a:p>
          </p:txBody>
        </p:sp>
      </p:grpSp>
      <p:pic>
        <p:nvPicPr>
          <p:cNvPr id="2054" name="图片 205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200" y="2884059"/>
            <a:ext cx="2858788" cy="2785642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BA8031D6-1B1B-4171-B95E-C8E884EF86F7}"/>
              </a:ext>
            </a:extLst>
          </p:cNvPr>
          <p:cNvSpPr/>
          <p:nvPr/>
        </p:nvSpPr>
        <p:spPr>
          <a:xfrm>
            <a:off x="840643" y="3155675"/>
            <a:ext cx="8280920" cy="2242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解：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2=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3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  <a:endParaRPr lang="en-US" altLang="zh-CN" sz="24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理由：∵ 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2=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3 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 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1=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3 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（已知）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/>
            </a:r>
            <a:b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</a:b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∴∠1=∠2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（等量代换） 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/>
            </a:r>
            <a:b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</a:b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∴AB</a:t>
            </a:r>
            <a:r>
              <a:rPr lang="en-US" altLang="zh-CN" sz="2400" i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CD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（同位角相等，两直线平行）</a:t>
            </a:r>
          </a:p>
        </p:txBody>
      </p:sp>
    </p:spTree>
    <p:extLst>
      <p:ext uri="{BB962C8B-B14F-4D97-AF65-F5344CB8AC3E}">
        <p14:creationId xmlns:p14="http://schemas.microsoft.com/office/powerpoint/2010/main" val="514742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79576" y="4185755"/>
            <a:ext cx="1961803" cy="6692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n w="11430"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新问题</a:t>
            </a:r>
          </a:p>
        </p:txBody>
      </p:sp>
      <p:sp>
        <p:nvSpPr>
          <p:cNvPr id="5" name="右箭头 4"/>
          <p:cNvSpPr/>
          <p:nvPr/>
        </p:nvSpPr>
        <p:spPr>
          <a:xfrm>
            <a:off x="3881339" y="4409151"/>
            <a:ext cx="1476833" cy="303289"/>
          </a:xfrm>
          <a:prstGeom prst="right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chemeClr val="tx1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46464" y="4199874"/>
            <a:ext cx="4824536" cy="6692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n w="11430"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已知的（已解决的）问题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941936" y="3700749"/>
            <a:ext cx="1533103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转化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6426" y="5118980"/>
            <a:ext cx="3800191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6000" dirty="0">
                <a:ln w="0">
                  <a:solidFill>
                    <a:srgbClr val="FFFF00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转化思想</a:t>
            </a:r>
          </a:p>
        </p:txBody>
      </p:sp>
      <p:sp>
        <p:nvSpPr>
          <p:cNvPr id="35" name="右箭头 34"/>
          <p:cNvSpPr/>
          <p:nvPr/>
        </p:nvSpPr>
        <p:spPr>
          <a:xfrm>
            <a:off x="5549870" y="2497428"/>
            <a:ext cx="1370480" cy="303289"/>
          </a:xfrm>
          <a:prstGeom prst="right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chemeClr val="tx1"/>
                </a:solidFill>
              </a:ln>
              <a:solidFill>
                <a:srgbClr val="C00000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7917065" y="1227469"/>
            <a:ext cx="2169091" cy="2221675"/>
            <a:chOff x="5478374" y="1715195"/>
            <a:chExt cx="1571625" cy="1609725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8374" y="1715195"/>
              <a:ext cx="1571625" cy="160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6163686" y="1994173"/>
              <a:ext cx="251947" cy="343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400" dirty="0">
                  <a:latin typeface="Arial" panose="020B0604020202020204" pitchFamily="34" charset="0"/>
                  <a:ea typeface="微软雅黑" panose="020B0503020204020204" pitchFamily="34" charset="-122"/>
                </a:rPr>
                <a:t>1</a:t>
              </a:r>
              <a:endPara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8147" y="1174885"/>
            <a:ext cx="2050777" cy="2274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5587936" y="1653397"/>
            <a:ext cx="1533103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转化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64F8371F-1449-4D15-8263-D10CA8B5E4AF}"/>
              </a:ext>
            </a:extLst>
          </p:cNvPr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  <p:extLst>
      <p:ext uri="{BB962C8B-B14F-4D97-AF65-F5344CB8AC3E}">
        <p14:creationId xmlns:p14="http://schemas.microsoft.com/office/powerpoint/2010/main" val="1165219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1" dur="1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21" grpId="0"/>
      <p:bldP spid="25" grpId="0"/>
      <p:bldP spid="26" grpId="0"/>
      <p:bldP spid="35" grpId="0" animBg="1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1569" y="3460469"/>
            <a:ext cx="2858788" cy="2785642"/>
          </a:xfrm>
          <a:prstGeom prst="rect">
            <a:avLst/>
          </a:prstGeom>
        </p:spPr>
      </p:pic>
      <p:grpSp>
        <p:nvGrpSpPr>
          <p:cNvPr id="32" name="组合 31"/>
          <p:cNvGrpSpPr/>
          <p:nvPr/>
        </p:nvGrpSpPr>
        <p:grpSpPr>
          <a:xfrm>
            <a:off x="277838" y="1052736"/>
            <a:ext cx="2448272" cy="872435"/>
            <a:chOff x="539552" y="1290773"/>
            <a:chExt cx="2880320" cy="1008113"/>
          </a:xfrm>
        </p:grpSpPr>
        <p:sp>
          <p:nvSpPr>
            <p:cNvPr id="33" name="对角圆角矩形 32"/>
            <p:cNvSpPr/>
            <p:nvPr/>
          </p:nvSpPr>
          <p:spPr>
            <a:xfrm>
              <a:off x="539552" y="1290773"/>
              <a:ext cx="2808312" cy="1008113"/>
            </a:xfrm>
            <a:prstGeom prst="round2DiagRect">
              <a:avLst/>
            </a:prstGeom>
            <a:solidFill>
              <a:srgbClr val="0000CC"/>
            </a:solidFill>
            <a:ln>
              <a:solidFill>
                <a:schemeClr val="bg1"/>
              </a:solidFill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39552" y="1304298"/>
              <a:ext cx="2880320" cy="8106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600" b="1" dirty="0">
                  <a:ln w="11430">
                    <a:solidFill>
                      <a:srgbClr val="FFFF00"/>
                    </a:solidFill>
                  </a:ln>
                  <a:solidFill>
                    <a:schemeClr val="bg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判定方法</a:t>
              </a:r>
              <a:r>
                <a:rPr lang="en-US" altLang="zh-CN" sz="3600" b="1" dirty="0">
                  <a:ln w="11430">
                    <a:solidFill>
                      <a:srgbClr val="FFFF00"/>
                    </a:solidFill>
                  </a:ln>
                  <a:solidFill>
                    <a:schemeClr val="bg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2</a:t>
              </a:r>
              <a:endParaRPr lang="zh-CN" altLang="en-US" sz="3600" b="1" dirty="0">
                <a:ln w="11430"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786938" y="2133309"/>
            <a:ext cx="11089232" cy="130946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两条直线被第三条直线所截，如果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内错角相等</a:t>
            </a: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，那么这两条直线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平行</a:t>
            </a: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087087" y="2791183"/>
            <a:ext cx="7217456" cy="669286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简单说成：内错角相等，两直线平行。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1108844" y="4118343"/>
            <a:ext cx="6095442" cy="1675216"/>
            <a:chOff x="4433316" y="5037559"/>
            <a:chExt cx="3528393" cy="1457461"/>
          </a:xfrm>
        </p:grpSpPr>
        <p:sp>
          <p:nvSpPr>
            <p:cNvPr id="9" name="圆角矩形标注 8"/>
            <p:cNvSpPr/>
            <p:nvPr/>
          </p:nvSpPr>
          <p:spPr>
            <a:xfrm>
              <a:off x="4452412" y="5037559"/>
              <a:ext cx="3509297" cy="1457461"/>
            </a:xfrm>
            <a:prstGeom prst="wedgeRoundRectCallout">
              <a:avLst>
                <a:gd name="adj1" fmla="val 59086"/>
                <a:gd name="adj2" fmla="val -27478"/>
                <a:gd name="adj3" fmla="val 16667"/>
              </a:avLst>
            </a:prstGeom>
            <a:solidFill>
              <a:srgbClr val="D5FD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433316" y="5124904"/>
              <a:ext cx="3528393" cy="1308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∵∠</a:t>
              </a:r>
              <a:r>
                <a:rPr lang="en-US" altLang="zh-CN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2=</a:t>
              </a: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∠</a:t>
              </a:r>
              <a:r>
                <a:rPr lang="en-US" altLang="zh-CN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3</a:t>
              </a: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（已知）</a:t>
              </a:r>
              <a:endParaRPr lang="en-US" altLang="zh-CN" sz="2800" b="1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∴</a:t>
              </a:r>
              <a:r>
                <a:rPr lang="en-US" altLang="zh-CN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a</a:t>
              </a:r>
              <a:r>
                <a:rPr lang="zh-CN" altLang="en-US" sz="2800" b="1" i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∥ </a:t>
              </a:r>
              <a:r>
                <a:rPr lang="en-US" altLang="zh-CN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b</a:t>
              </a: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（内错角相等，两直线平行）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58225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511825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5B9CEF21-ED81-47FF-90B1-32C7264C807E}"/>
              </a:ext>
            </a:extLst>
          </p:cNvPr>
          <p:cNvSpPr/>
          <p:nvPr/>
        </p:nvSpPr>
        <p:spPr>
          <a:xfrm>
            <a:off x="263352" y="837443"/>
            <a:ext cx="11881320" cy="1655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已知：如图，∠</a:t>
            </a:r>
            <a:r>
              <a:rPr lang="en-US" altLang="zh-CN" sz="36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1=∠2</a:t>
            </a:r>
            <a:r>
              <a:rPr lang="zh-CN" altLang="en-US" sz="36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，且</a:t>
            </a:r>
            <a:r>
              <a:rPr lang="en-US" altLang="zh-CN" sz="36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BD</a:t>
            </a:r>
            <a:r>
              <a:rPr lang="zh-CN" altLang="en-US" sz="36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平分∠</a:t>
            </a:r>
            <a:r>
              <a:rPr lang="en-US" altLang="zh-CN" sz="36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ABC</a:t>
            </a:r>
            <a:r>
              <a:rPr lang="zh-CN" altLang="en-US" sz="36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，则</a:t>
            </a:r>
            <a:r>
              <a:rPr lang="en-US" altLang="zh-CN" sz="36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</a:t>
            </a:r>
            <a:r>
              <a:rPr lang="zh-CN" altLang="en-US" sz="36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与</a:t>
            </a:r>
            <a:r>
              <a:rPr lang="en-US" altLang="zh-CN" sz="36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CD</a:t>
            </a:r>
            <a:r>
              <a:rPr lang="zh-CN" altLang="en-US" sz="36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的位置关系如何并说明理由？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44681822-E7C5-48D0-87D4-9CADDE6A66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2104" y="2400012"/>
            <a:ext cx="3870955" cy="2057976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F856C5F4-E82F-40D9-B2E0-2C93F01F1631}"/>
              </a:ext>
            </a:extLst>
          </p:cNvPr>
          <p:cNvSpPr/>
          <p:nvPr/>
        </p:nvSpPr>
        <p:spPr>
          <a:xfrm>
            <a:off x="681403" y="2304762"/>
            <a:ext cx="8280920" cy="44364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解：</a:t>
            </a: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AB</a:t>
            </a:r>
            <a:r>
              <a:rPr lang="en-US" altLang="zh-CN" sz="3200" i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CD</a:t>
            </a: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  <a:endParaRPr lang="en-US" altLang="zh-CN" sz="32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理由：∵</a:t>
            </a: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BD</a:t>
            </a: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平分∠</a:t>
            </a: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ABC</a:t>
            </a: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（已知）</a:t>
            </a: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/>
            </a:r>
            <a:b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</a:b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∴∠2=∠DBA</a:t>
            </a: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（角平分线的定义）</a:t>
            </a: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/>
            </a:r>
            <a:b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</a:b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∵∠1=∠2</a:t>
            </a: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（已知）</a:t>
            </a: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/>
            </a:r>
            <a:b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</a:b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∴∠1=∠DBA</a:t>
            </a: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（等量代换）</a:t>
            </a: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/>
            </a:r>
            <a:b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</a:b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∴AB</a:t>
            </a:r>
            <a:r>
              <a:rPr lang="en-US" altLang="zh-CN" sz="3200" i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CD</a:t>
            </a: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（内错角相等，两直线平行）</a:t>
            </a:r>
          </a:p>
        </p:txBody>
      </p:sp>
    </p:spTree>
    <p:extLst>
      <p:ext uri="{BB962C8B-B14F-4D97-AF65-F5344CB8AC3E}">
        <p14:creationId xmlns:p14="http://schemas.microsoft.com/office/powerpoint/2010/main" val="3746616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511825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738BEF7D-ED2F-4F3C-A113-88C7C5318B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" y="-1646238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3665BAD5-3BA4-4FA9-8616-055CB2DAB5E4}"/>
              </a:ext>
            </a:extLst>
          </p:cNvPr>
          <p:cNvSpPr/>
          <p:nvPr/>
        </p:nvSpPr>
        <p:spPr>
          <a:xfrm>
            <a:off x="191344" y="1047705"/>
            <a:ext cx="1127518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1.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如图，能判定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EC</a:t>
            </a:r>
            <a:r>
              <a:rPr lang="en-US" altLang="zh-CN" sz="3200" i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的条件是（  　）</a:t>
            </a:r>
          </a:p>
          <a:p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A.∠B=∠ACE</a:t>
            </a:r>
          </a:p>
          <a:p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B.∠A=∠ECD</a:t>
            </a:r>
          </a:p>
          <a:p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C.∠B=∠ACB</a:t>
            </a:r>
          </a:p>
          <a:p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D.∠A=∠ACE</a:t>
            </a:r>
            <a:endParaRPr lang="zh-CN" altLang="en-US" sz="3200" dirty="0">
              <a:solidFill>
                <a:schemeClr val="dk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6D6BB10F-49D6-485A-9002-8FEF3DEB95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2818" y="1385304"/>
            <a:ext cx="3140842" cy="2043696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E71EB5FD-7D93-4005-897B-117F94259AF6}"/>
              </a:ext>
            </a:extLst>
          </p:cNvPr>
          <p:cNvSpPr/>
          <p:nvPr/>
        </p:nvSpPr>
        <p:spPr>
          <a:xfrm>
            <a:off x="210900" y="3779025"/>
            <a:ext cx="8839279" cy="2554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2.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如图，下列条件中，能判定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</a:t>
            </a:r>
            <a:r>
              <a:rPr lang="en-US" altLang="zh-CN" sz="3200" i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CD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的是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(      ) </a:t>
            </a:r>
          </a:p>
          <a:p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A.∠2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＝∠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4</a:t>
            </a:r>
          </a:p>
          <a:p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B.∠1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＝∠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3</a:t>
            </a:r>
          </a:p>
          <a:p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C.∠C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＝∠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5</a:t>
            </a:r>
          </a:p>
          <a:p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D.∠A=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4</a:t>
            </a:r>
            <a:endParaRPr lang="zh-CN" altLang="en-US" sz="3200" dirty="0">
              <a:solidFill>
                <a:schemeClr val="dk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543175DF-A54A-4696-A240-D6DE5932A2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168" y="4398991"/>
            <a:ext cx="4230142" cy="2147410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19FE9B01-4E95-4245-8AF7-E639C0ABF8E1}"/>
              </a:ext>
            </a:extLst>
          </p:cNvPr>
          <p:cNvSpPr txBox="1"/>
          <p:nvPr/>
        </p:nvSpPr>
        <p:spPr>
          <a:xfrm>
            <a:off x="6572301" y="1020141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7A2CB31B-7D86-4BA8-9E44-B69D66A1757B}"/>
              </a:ext>
            </a:extLst>
          </p:cNvPr>
          <p:cNvSpPr txBox="1"/>
          <p:nvPr/>
        </p:nvSpPr>
        <p:spPr>
          <a:xfrm>
            <a:off x="7968208" y="3749045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07277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7E263781-83E3-4852-A26F-66303548579F}"/>
              </a:ext>
            </a:extLst>
          </p:cNvPr>
          <p:cNvSpPr/>
          <p:nvPr/>
        </p:nvSpPr>
        <p:spPr>
          <a:xfrm>
            <a:off x="4511825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C1019E56-4E08-4249-ADEF-56E1B8345E70}"/>
              </a:ext>
            </a:extLst>
          </p:cNvPr>
          <p:cNvSpPr/>
          <p:nvPr/>
        </p:nvSpPr>
        <p:spPr>
          <a:xfrm>
            <a:off x="119336" y="764704"/>
            <a:ext cx="12097344" cy="44364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3.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如图，用两个相同的三角板按照如图方式作平行线，能解释其中道理的定理是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( )</a:t>
            </a:r>
          </a:p>
          <a:p>
            <a:pPr>
              <a:lnSpc>
                <a:spcPct val="150000"/>
              </a:lnSpc>
            </a:pP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A.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同位角相等两直线平行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;</a:t>
            </a:r>
            <a:endParaRPr lang="zh-CN" altLang="en-US" sz="3200" dirty="0">
              <a:solidFill>
                <a:schemeClr val="dk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B.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同旁内角互补，两直线平行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;</a:t>
            </a:r>
            <a:endParaRPr lang="zh-CN" altLang="en-US" sz="3200" dirty="0">
              <a:solidFill>
                <a:schemeClr val="dk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C.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内错角相等两直线平行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;</a:t>
            </a:r>
            <a:endParaRPr lang="zh-CN" altLang="en-US" sz="3200" dirty="0">
              <a:solidFill>
                <a:schemeClr val="dk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D.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平行于同一条直线的两直线平行。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1DD64227-8D12-4BB8-81E7-2CDE45A36F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0296" y="1844824"/>
            <a:ext cx="1944216" cy="4666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730670"/>
      </p:ext>
    </p:extLst>
  </p:cSld>
  <p:clrMapOvr>
    <a:masterClrMapping/>
  </p:clrMapOvr>
</p:sld>
</file>

<file path=ppt/theme/theme1.xml><?xml version="1.0" encoding="utf-8"?>
<a:theme xmlns:a="http://schemas.openxmlformats.org/drawingml/2006/main" name="模板2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模板111[兼容模式]" id="{34F24D7E-9287-4275-BD21-0019252FFA67}" vid="{19D19524-5270-4A0E-913B-E557C84C1B08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模板222</Template>
  <TotalTime>1462</TotalTime>
  <Words>967</Words>
  <Application>Microsoft Office PowerPoint</Application>
  <PresentationFormat>自定义</PresentationFormat>
  <Paragraphs>105</Paragraphs>
  <Slides>16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模板222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ckb</cp:lastModifiedBy>
  <cp:revision>121</cp:revision>
  <dcterms:created xsi:type="dcterms:W3CDTF">2015-02-03T08:15:16Z</dcterms:created>
  <dcterms:modified xsi:type="dcterms:W3CDTF">2020-04-23T09:59:42Z</dcterms:modified>
</cp:coreProperties>
</file>